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274" r:id="rId2"/>
    <p:sldId id="276" r:id="rId3"/>
    <p:sldId id="559" r:id="rId4"/>
    <p:sldId id="463" r:id="rId5"/>
    <p:sldId id="561" r:id="rId6"/>
    <p:sldId id="542" r:id="rId7"/>
    <p:sldId id="544" r:id="rId8"/>
    <p:sldId id="568" r:id="rId9"/>
    <p:sldId id="547" r:id="rId10"/>
    <p:sldId id="549" r:id="rId11"/>
    <p:sldId id="550" r:id="rId12"/>
    <p:sldId id="551" r:id="rId13"/>
    <p:sldId id="552" r:id="rId14"/>
    <p:sldId id="553" r:id="rId15"/>
    <p:sldId id="554" r:id="rId16"/>
    <p:sldId id="556" r:id="rId17"/>
    <p:sldId id="579" r:id="rId18"/>
    <p:sldId id="585" r:id="rId19"/>
    <p:sldId id="575" r:id="rId20"/>
    <p:sldId id="353" r:id="rId21"/>
    <p:sldId id="560" r:id="rId22"/>
    <p:sldId id="530" r:id="rId23"/>
    <p:sldId id="533" r:id="rId24"/>
    <p:sldId id="580" r:id="rId25"/>
    <p:sldId id="583" r:id="rId26"/>
    <p:sldId id="582" r:id="rId27"/>
    <p:sldId id="581" r:id="rId28"/>
    <p:sldId id="534" r:id="rId29"/>
    <p:sldId id="574" r:id="rId30"/>
    <p:sldId id="535" r:id="rId31"/>
    <p:sldId id="538" r:id="rId32"/>
    <p:sldId id="543" r:id="rId33"/>
    <p:sldId id="584" r:id="rId34"/>
    <p:sldId id="548" r:id="rId35"/>
    <p:sldId id="557" r:id="rId36"/>
    <p:sldId id="475" r:id="rId37"/>
    <p:sldId id="455" r:id="rId38"/>
    <p:sldId id="558" r:id="rId39"/>
    <p:sldId id="528" r:id="rId40"/>
    <p:sldId id="570" r:id="rId41"/>
    <p:sldId id="576" r:id="rId42"/>
    <p:sldId id="529" r:id="rId43"/>
    <p:sldId id="4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59"/>
            <p14:sldId id="463"/>
          </p14:sldIdLst>
        </p14:section>
        <p14:section name="Partners" id="{170FC975-74FD-44D0-A9CC-3FE89FC3A50C}">
          <p14:sldIdLst>
            <p14:sldId id="561"/>
            <p14:sldId id="542"/>
            <p14:sldId id="544"/>
            <p14:sldId id="568"/>
            <p14:sldId id="547"/>
            <p14:sldId id="549"/>
            <p14:sldId id="550"/>
            <p14:sldId id="551"/>
            <p14:sldId id="552"/>
            <p14:sldId id="553"/>
            <p14:sldId id="554"/>
            <p14:sldId id="556"/>
            <p14:sldId id="579"/>
            <p14:sldId id="585"/>
            <p14:sldId id="575"/>
          </p14:sldIdLst>
        </p14:section>
        <p14:section name="Trainers" id="{DDE2EB62-8E35-4691-9C5C-6E06A0C013D4}">
          <p14:sldIdLst>
            <p14:sldId id="353"/>
            <p14:sldId id="560"/>
            <p14:sldId id="530"/>
            <p14:sldId id="533"/>
            <p14:sldId id="580"/>
            <p14:sldId id="583"/>
            <p14:sldId id="582"/>
            <p14:sldId id="581"/>
            <p14:sldId id="534"/>
            <p14:sldId id="574"/>
            <p14:sldId id="535"/>
            <p14:sldId id="538"/>
            <p14:sldId id="543"/>
            <p14:sldId id="584"/>
            <p14:sldId id="548"/>
          </p14:sldIdLst>
        </p14:section>
        <p14:section name="Path and Opportunities" id="{05E39B08-0AC8-445C-B29B-F950C4CB7176}">
          <p14:sldIdLst>
            <p14:sldId id="557"/>
            <p14:sldId id="475"/>
            <p14:sldId id="455"/>
            <p14:sldId id="558"/>
          </p14:sldIdLst>
        </p14:section>
        <p14:section name="Conclusion" id="{10E03AB1-9AA8-4E86-9A64-D741901E50A2}">
          <p14:sldIdLst>
            <p14:sldId id="528"/>
            <p14:sldId id="570"/>
            <p14:sldId id="576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20" autoAdjust="0"/>
  </p:normalViewPr>
  <p:slideViewPr>
    <p:cSldViewPr snapToGrid="0" showGuides="1">
      <p:cViewPr varScale="1">
        <p:scale>
          <a:sx n="65" d="100"/>
          <a:sy n="65" d="100"/>
        </p:scale>
        <p:origin x="672" y="4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16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16.9.2019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nor.bg/careers/youth-vacanci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524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7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Откриващ слайд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 сме Теленор… все още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Официално на 01 август 2018 г. чешкият инвестиционен фонд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PPF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придоби дружествата Теленор в България, Сърбия, Черна гора и Унгария. В следващите две години ще запазим бранда Теленор.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Промени по стратегията ще има скоро. Със сигурност продължаваме трансформацията от телеком оператор към доставчик на дигитални услуги. И със сигурност няма да сме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“mobile only”.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Какво означава това ли? Предстои да разберем. Може да 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Homes, Smart Cities or other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Analytics as a Service, Banking/Insurance, Video/audio on Demand, Live streaming… you name it. </a:t>
            </a: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Фокус все повече ще ни бъдат следните направления: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 design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Software/BI development</a:t>
            </a: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Разпозна ли се? За да сме в крак с времето ще запазим и културата си, в която предложенията идват отдолу и всяко мнение е ценно. Виж какво казва нашето последно изследване на ангажираността сред служителите.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знаеш как да убедиш човек, който има телефон с копчета да ползва смартфон – заповядай при нас. Ако знаеш как да убедиш човек, който има смартфон да го ползва за всевъзможни дигитални услуги, които ще му улеснят живота и спестят време – заповядай при нас. Заповядай при нас, ако имаш идеи, които искаш да реализираш, ние ще ти помогнем. Но помни – реализацията на една идея е 10% креативност и 90%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по нашенски – бачкане.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 месец стартираме и стажантската ни програма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 by Telenor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Тя е едногодишна, платена и колегите-стажанти работят по реални проекти. Миналата година 9 от 10 от тях останаха при нас за постоянно (10-тата замина за Щатите да си търси късмета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До края на седмицата ще обявим позициите на кариерния ни сайт </a:t>
            </a:r>
            <a:r>
              <a:rPr lang="bg-BG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http://www.telenor.bg/careers/youth-vacancies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се колебай, влез, избери си и кандидатствай.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успяхме да ти кажем всичко. А ако ти предпочиташ личния контакт - на 28-29.09 ще бъдем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SoftUnit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конференцията. Ела и ще се запознаеш с нашите колеги на щанда ни или ще чуеш лекторите ни на 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“Analytics Enablers for Business: Contextual Marketing Platform”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Ще говорят за нещо, което предстои да пуснем следващата седмица – една от най-актуалните теми за нас в момента.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4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0201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987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bg-BG/AboutUs/09Careers/InternshipProgram/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www.postbank.b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tech.com/" TargetMode="External"/><Relationship Id="rId2" Type="http://schemas.openxmlformats.org/officeDocument/2006/relationships/hyperlink" Target="https://www.sbtech.com/caree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it.bg/" TargetMode="External"/><Relationship Id="rId2" Type="http://schemas.openxmlformats.org/officeDocument/2006/relationships/hyperlink" Target="https://smartit.bg/en-us/Caree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superhosting.bg/?gclid=CjwKCAjw5fzrBRASEiwAD2OSV2HM9vD3KXFwexq_hE27VNo1Gx0yBWBbYg7Ef677GKVaQu7Vn2bX7hoCIkoQAvD_BwE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nor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telenor.bg/careers/youth-vacancies" TargetMode="Externa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xs-software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https://stemo.bg/en/software-house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47.png"/><Relationship Id="rId26" Type="http://schemas.openxmlformats.org/officeDocument/2006/relationships/image" Target="../media/image5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55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0.jp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56.png"/><Relationship Id="rId22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2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6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acebook.com/ivaylo.keno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nikolay.it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bitsoftware.net/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onebitsoftware.net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47.png"/><Relationship Id="rId26" Type="http://schemas.openxmlformats.org/officeDocument/2006/relationships/image" Target="../media/image5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55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0.jp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56.png"/><Relationship Id="rId2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2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65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infragistic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tion-softw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eak.bg/" TargetMode="External"/><Relationship Id="rId2" Type="http://schemas.openxmlformats.org/officeDocument/2006/relationships/hyperlink" Target="https://career.netpeak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234465"/>
                </a:solidFill>
              </a:rPr>
              <a:t>Explore, Learn, Create, Develop</a:t>
            </a:r>
            <a:endParaRPr lang="en-US" b="1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60" y="2305706"/>
            <a:ext cx="1198589" cy="1198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41" y="2305706"/>
            <a:ext cx="1166096" cy="1402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1" y="2306259"/>
            <a:ext cx="1166096" cy="13892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87" y="3783812"/>
            <a:ext cx="1166096" cy="15671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47" y="3776183"/>
            <a:ext cx="1166096" cy="1433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89" y="2336183"/>
            <a:ext cx="1164351" cy="14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07" y="3752622"/>
            <a:ext cx="1166096" cy="13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One of the top banking </a:t>
            </a:r>
            <a:br>
              <a:rPr lang="en-GB" dirty="0"/>
            </a:br>
            <a:r>
              <a:rPr lang="en-GB" dirty="0"/>
              <a:t>institutions in Bulgaria</a:t>
            </a:r>
          </a:p>
          <a:p>
            <a:r>
              <a:rPr lang="en-US" dirty="0"/>
              <a:t>Employer of the Year for 2017</a:t>
            </a:r>
          </a:p>
          <a:p>
            <a:r>
              <a:rPr lang="bg-BG" dirty="0"/>
              <a:t>М</a:t>
            </a:r>
            <a:r>
              <a:rPr lang="en-US" dirty="0"/>
              <a:t>ember of the Eurobank Group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with €</a:t>
            </a:r>
            <a:r>
              <a:rPr lang="bg-BG" dirty="0"/>
              <a:t> </a:t>
            </a:r>
            <a:r>
              <a:rPr lang="en-US" dirty="0"/>
              <a:t>58 billion of assets</a:t>
            </a:r>
          </a:p>
          <a:p>
            <a:r>
              <a:rPr lang="en-US" dirty="0"/>
              <a:t>Serious investments in digitization</a:t>
            </a:r>
          </a:p>
          <a:p>
            <a:r>
              <a:rPr lang="en-US" dirty="0"/>
              <a:t>The first bank credit botchat – EVA </a:t>
            </a:r>
            <a:br>
              <a:rPr lang="en-US" dirty="0"/>
            </a:br>
            <a:r>
              <a:rPr lang="bg-BG" u="sng" dirty="0">
                <a:hlinkClick r:id="rId2"/>
              </a:rPr>
              <a:t>https://www.facebook.com/evapostbank</a:t>
            </a:r>
            <a:r>
              <a:rPr lang="bg-BG" dirty="0"/>
              <a:t> </a:t>
            </a:r>
          </a:p>
          <a:p>
            <a:r>
              <a:rPr lang="en-GB" dirty="0">
                <a:hlinkClick r:id="rId3"/>
              </a:rPr>
              <a:t>Trainee program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6" name="Postbank">
            <a:hlinkClick r:id="rId4"/>
            <a:extLst>
              <a:ext uri="{FF2B5EF4-FFF2-40B4-BE49-F238E27FC236}">
                <a16:creationId xmlns:a16="http://schemas.microsoft.com/office/drawing/2014/main" id="{95B49B70-F7E0-4559-B720-C6E5BDB74C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096000" y="1196124"/>
            <a:ext cx="5912498" cy="20264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61" y="3334869"/>
            <a:ext cx="3163645" cy="31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Award-winning sports </a:t>
            </a:r>
            <a:br>
              <a:rPr lang="en-US" b="1" dirty="0"/>
            </a:br>
            <a:r>
              <a:rPr lang="en-US" b="1" dirty="0"/>
              <a:t>betting solutions</a:t>
            </a:r>
          </a:p>
          <a:p>
            <a:r>
              <a:rPr lang="en-US" dirty="0"/>
              <a:t>iGAMING PLATFORM</a:t>
            </a:r>
          </a:p>
          <a:p>
            <a:r>
              <a:rPr lang="en-GB" dirty="0"/>
              <a:t>Looking for developers</a:t>
            </a:r>
          </a:p>
          <a:p>
            <a:r>
              <a:rPr lang="en-US" dirty="0">
                <a:hlinkClick r:id="rId2"/>
              </a:rPr>
              <a:t>https://www.sbtech.com/careers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SBTECH</a:t>
            </a:r>
          </a:p>
        </p:txBody>
      </p:sp>
      <p:pic>
        <p:nvPicPr>
          <p:cNvPr id="6" name="SB Tech">
            <a:hlinkClick r:id="rId3"/>
            <a:extLst>
              <a:ext uri="{FF2B5EF4-FFF2-40B4-BE49-F238E27FC236}">
                <a16:creationId xmlns:a16="http://schemas.microsoft.com/office/drawing/2014/main" id="{C6AE0981-906A-4852-A4D9-866E3B6CAD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6085749" y="1196124"/>
            <a:ext cx="5915849" cy="18826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12 years programming </a:t>
            </a:r>
            <a:br>
              <a:rPr lang="en-US" dirty="0"/>
            </a:br>
            <a:r>
              <a:rPr lang="en-US" dirty="0"/>
              <a:t>business-orientated solutions</a:t>
            </a:r>
          </a:p>
          <a:p>
            <a:pPr lvl="1"/>
            <a:r>
              <a:rPr lang="en-GB" dirty="0"/>
              <a:t>ERP Systems</a:t>
            </a:r>
          </a:p>
          <a:p>
            <a:pPr lvl="1"/>
            <a:r>
              <a:rPr lang="en-GB" dirty="0"/>
              <a:t>Mobile iOS &amp; Android</a:t>
            </a:r>
          </a:p>
          <a:p>
            <a:pPr lvl="1"/>
            <a:r>
              <a:rPr lang="en-GB" dirty="0"/>
              <a:t>Server Management</a:t>
            </a:r>
          </a:p>
          <a:p>
            <a:r>
              <a:rPr lang="en-US" dirty="0"/>
              <a:t>Sofia, Plovdiv, Varna and Ruse offices</a:t>
            </a:r>
            <a:endParaRPr lang="en-GB" dirty="0"/>
          </a:p>
          <a:p>
            <a:r>
              <a:rPr lang="en-GB" dirty="0"/>
              <a:t>Looking for .NET developers</a:t>
            </a:r>
          </a:p>
          <a:p>
            <a:pPr lvl="1"/>
            <a:r>
              <a:rPr lang="en-GB" b="1" dirty="0">
                <a:hlinkClick r:id="rId2"/>
              </a:rPr>
              <a:t>https://smartit.bg/en-us/Careers</a:t>
            </a:r>
            <a:endParaRPr lang="en-GB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SMARTIT</a:t>
            </a:r>
          </a:p>
        </p:txBody>
      </p:sp>
      <p:pic>
        <p:nvPicPr>
          <p:cNvPr id="6" name="SmartIT">
            <a:hlinkClick r:id="rId3"/>
            <a:extLst>
              <a:ext uri="{FF2B5EF4-FFF2-40B4-BE49-F238E27FC236}">
                <a16:creationId xmlns:a16="http://schemas.microsoft.com/office/drawing/2014/main" id="{3E576477-E16D-408B-A4E8-AC6A76DB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096000" y="1196126"/>
            <a:ext cx="5905598" cy="112295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 transformation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SOFTWAREGROUP</a:t>
            </a:r>
          </a:p>
        </p:txBody>
      </p:sp>
      <p:pic>
        <p:nvPicPr>
          <p:cNvPr id="6" name="Sotware Group" descr="Ð ÐµÐ·ÑÐ»ÑÐ°Ñ Ñ Ð¸Ð·Ð¾Ð±ÑÐ°Ð¶ÐµÐ½Ð¸Ðµ Ð·Ð° software group">
            <a:hlinkClick r:id="rId2"/>
            <a:extLst>
              <a:ext uri="{FF2B5EF4-FFF2-40B4-BE49-F238E27FC236}">
                <a16:creationId xmlns:a16="http://schemas.microsoft.com/office/drawing/2014/main" id="{DA054877-91F7-4552-BE28-3EE58FB75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6096001" y="1196124"/>
            <a:ext cx="5905598" cy="132182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00" y="3218301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87" y="3218300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52" y="3218299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2509762" y="4940319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4937447" y="4940318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7488368" y="4940317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</a:t>
            </a:r>
          </a:p>
          <a:p>
            <a:pPr lvl="1"/>
            <a:r>
              <a:rPr lang="en-GB" dirty="0"/>
              <a:t>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</a:t>
            </a:r>
          </a:p>
          <a:p>
            <a:pPr lvl="1"/>
            <a:r>
              <a:rPr lang="en-GB" dirty="0"/>
              <a:t>SSL Certificates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SUPERHOSTING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712311" y="3796658"/>
            <a:ext cx="5658522" cy="224910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offering a complete solution</a:t>
            </a:r>
          </a:p>
          <a:p>
            <a:r>
              <a:rPr lang="en-US" i="1" dirty="0"/>
              <a:t>top-qualified team</a:t>
            </a:r>
          </a:p>
          <a:p>
            <a:r>
              <a:rPr lang="en-GB" i="1" dirty="0"/>
              <a:t>l</a:t>
            </a:r>
            <a:r>
              <a:rPr lang="en-US" i="1" dirty="0"/>
              <a:t>eading technical equipment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0" y="2109144"/>
            <a:ext cx="7379945" cy="88256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Areas:</a:t>
            </a:r>
          </a:p>
          <a:p>
            <a:pPr lvl="1"/>
            <a:r>
              <a:rPr lang="en-US" dirty="0"/>
              <a:t>Digital channels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UX design</a:t>
            </a:r>
          </a:p>
          <a:p>
            <a:pPr lvl="1"/>
            <a:r>
              <a:rPr lang="en-US" dirty="0"/>
              <a:t>Product development</a:t>
            </a:r>
          </a:p>
          <a:p>
            <a:pPr lvl="1"/>
            <a:r>
              <a:rPr lang="en-US" dirty="0"/>
              <a:t>Software/BI development</a:t>
            </a:r>
          </a:p>
          <a:p>
            <a:r>
              <a:rPr lang="en-US" sz="3600" dirty="0"/>
              <a:t>Open, adaptive, creative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TELENOR</a:t>
            </a:r>
          </a:p>
        </p:txBody>
      </p:sp>
      <p:pic>
        <p:nvPicPr>
          <p:cNvPr id="6" name="Telenor">
            <a:hlinkClick r:id="rId3"/>
            <a:extLst>
              <a:ext uri="{FF2B5EF4-FFF2-40B4-BE49-F238E27FC236}">
                <a16:creationId xmlns:a16="http://schemas.microsoft.com/office/drawing/2014/main" id="{2AE63E6B-0333-4A80-8081-345301F2E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6096001" y="1196125"/>
            <a:ext cx="5905598" cy="208321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DD0DF-EF9E-466E-AA1D-2EE47E3F88A8}"/>
              </a:ext>
            </a:extLst>
          </p:cNvPr>
          <p:cNvSpPr txBox="1"/>
          <p:nvPr/>
        </p:nvSpPr>
        <p:spPr>
          <a:xfrm>
            <a:off x="6095999" y="3467100"/>
            <a:ext cx="5905597" cy="14671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dirty="0"/>
              <a:t>Hub by Telenor </a:t>
            </a:r>
            <a:br>
              <a:rPr lang="en-US" sz="2400" dirty="0"/>
            </a:br>
            <a:r>
              <a:rPr lang="en-US" sz="2400" b="1" dirty="0">
                <a:hlinkClick r:id="rId5"/>
              </a:rPr>
              <a:t>http://www.telenor.bg/careers/youth-vacancies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49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Gaming company </a:t>
            </a:r>
            <a:br>
              <a:rPr lang="en-US" dirty="0"/>
            </a:br>
            <a:r>
              <a:rPr lang="en-US" dirty="0"/>
              <a:t>founded back in 2005 in Sofia</a:t>
            </a:r>
          </a:p>
          <a:p>
            <a:r>
              <a:rPr lang="en-US" dirty="0"/>
              <a:t>Introduced the first browser games in Bulgaria</a:t>
            </a:r>
          </a:p>
          <a:p>
            <a:r>
              <a:rPr lang="en-US" dirty="0"/>
              <a:t>Over 50,000,000 registered players</a:t>
            </a:r>
          </a:p>
          <a:p>
            <a:r>
              <a:rPr lang="en-GB" dirty="0"/>
              <a:t>Looking for PHP Game Dev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 SOFTWARE</a:t>
            </a:r>
          </a:p>
        </p:txBody>
      </p:sp>
      <p:pic>
        <p:nvPicPr>
          <p:cNvPr id="6" name="XS">
            <a:hlinkClick r:id="rId2"/>
            <a:extLst>
              <a:ext uri="{FF2B5EF4-FFF2-40B4-BE49-F238E27FC236}">
                <a16:creationId xmlns:a16="http://schemas.microsoft.com/office/drawing/2014/main" id="{6BB6ACA2-EB2F-41B1-B83F-68959B29E7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6096000" y="1196125"/>
            <a:ext cx="5912498" cy="12198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3314" name="Picture 2" descr="https://www.xs-software.com/img/games/logos/ladypopular-logo.png">
            <a:extLst>
              <a:ext uri="{FF2B5EF4-FFF2-40B4-BE49-F238E27FC236}">
                <a16:creationId xmlns:a16="http://schemas.microsoft.com/office/drawing/2014/main" id="{0FC143F7-9EA5-4130-BC3F-368BD488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2" y="4523673"/>
            <a:ext cx="4176525" cy="14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xs-software.com/img/games/logos/khanwars-logo.png">
            <a:extLst>
              <a:ext uri="{FF2B5EF4-FFF2-40B4-BE49-F238E27FC236}">
                <a16:creationId xmlns:a16="http://schemas.microsoft.com/office/drawing/2014/main" id="{1B82D8E3-242D-4A57-BEB9-BE75AD06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11" y="4523673"/>
            <a:ext cx="3829048" cy="13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xs-software.com/img/games/logos/ragewar-logo.png">
            <a:extLst>
              <a:ext uri="{FF2B5EF4-FFF2-40B4-BE49-F238E27FC236}">
                <a16:creationId xmlns:a16="http://schemas.microsoft.com/office/drawing/2014/main" id="{0262D02C-862E-46B2-A44E-3E581AAB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7" y="4474132"/>
            <a:ext cx="4319644" cy="14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Implementation of software solutions: </a:t>
            </a:r>
          </a:p>
          <a:p>
            <a:pPr lvl="1"/>
            <a:r>
              <a:rPr lang="en-US" dirty="0"/>
              <a:t>Consultants, business analysts, </a:t>
            </a:r>
            <a:br>
              <a:rPr lang="en-US" dirty="0"/>
            </a:br>
            <a:r>
              <a:rPr lang="en-US" dirty="0"/>
              <a:t>administrators and developers,</a:t>
            </a:r>
            <a:br>
              <a:rPr lang="en-US" dirty="0"/>
            </a:br>
            <a:r>
              <a:rPr lang="en-US" dirty="0"/>
              <a:t>quality assurance and </a:t>
            </a:r>
            <a:br>
              <a:rPr lang="en-US" dirty="0"/>
            </a:br>
            <a:r>
              <a:rPr lang="en-US" dirty="0"/>
              <a:t>support specialists, project managers</a:t>
            </a:r>
          </a:p>
          <a:p>
            <a:r>
              <a:rPr lang="en-US" dirty="0"/>
              <a:t>Microsoft .NET, Java EE, Delphi, Mobile (Android), </a:t>
            </a:r>
            <a:br>
              <a:rPr lang="en-US" dirty="0"/>
            </a:br>
            <a:r>
              <a:rPr lang="en-US" dirty="0"/>
              <a:t>Web (JavaScript, Angular JS, HTML, CSS)</a:t>
            </a:r>
          </a:p>
          <a:p>
            <a:r>
              <a:rPr lang="en-US" b="1" dirty="0">
                <a:hlinkClick r:id="rId2"/>
              </a:rPr>
              <a:t>https://stemo.bg/en/software-house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STEMO</a:t>
            </a:r>
          </a:p>
        </p:txBody>
      </p:sp>
      <p:pic>
        <p:nvPicPr>
          <p:cNvPr id="3" name="Picture 2" descr="A drawing of a fa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C85A71C-0E6E-4F58-A82F-804B115D3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80" y="1380300"/>
            <a:ext cx="3590544" cy="107899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751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341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350530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0411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236" y="5655473"/>
            <a:ext cx="6476248" cy="774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505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42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12396" y="1371604"/>
            <a:ext cx="7766833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Welcome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Partners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Trainers</a:t>
            </a:r>
            <a:endParaRPr lang="en-US" sz="3600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sz="3600" dirty="0"/>
              <a:t>Paths and Opportunities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Trainers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B695-22D4-4908-9BFF-D2FF745DF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0" y="1196125"/>
            <a:ext cx="11521937" cy="520106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Co-Founder of Software University</a:t>
            </a:r>
            <a:endParaRPr lang="bg-BG" dirty="0"/>
          </a:p>
          <a:p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r>
              <a:rPr lang="en-US" noProof="1"/>
              <a:t>20+ years as software developer</a:t>
            </a:r>
          </a:p>
          <a:p>
            <a:r>
              <a:rPr lang="en-US" noProof="1"/>
              <a:t>10+ years experience as trainer</a:t>
            </a:r>
          </a:p>
          <a:p>
            <a:r>
              <a:rPr lang="en-US" noProof="1"/>
              <a:t>Author of 8 programming books</a:t>
            </a:r>
          </a:p>
          <a:p>
            <a:r>
              <a:rPr lang="en-US" noProof="1"/>
              <a:t>Speaker at hundreds of events</a:t>
            </a:r>
          </a:p>
          <a:p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F7797B-2085-4BAF-9038-226455B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Svetlin Nakov</a:t>
            </a:r>
            <a:endParaRPr lang="en-US" dirty="0"/>
          </a:p>
        </p:txBody>
      </p:sp>
      <p:pic>
        <p:nvPicPr>
          <p:cNvPr id="7" name="Picture 2" descr="http://i3.ytimg.com/vi/JAbubLwXYC4/maxresdefault.jpg">
            <a:extLst>
              <a:ext uri="{FF2B5EF4-FFF2-40B4-BE49-F238E27FC236}">
                <a16:creationId xmlns:a16="http://schemas.microsoft.com/office/drawing/2014/main" id="{7BFFEA6A-F7AB-45A4-B241-5EEFA539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0" t="3317" r="4460" b="39457"/>
          <a:stretch/>
        </p:blipFill>
        <p:spPr bwMode="auto">
          <a:xfrm>
            <a:off x="7936075" y="1614880"/>
            <a:ext cx="3647113" cy="364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065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5" t="-14" r="5482" b="34641"/>
          <a:stretch/>
        </p:blipFill>
        <p:spPr bwMode="auto">
          <a:xfrm>
            <a:off x="7936076" y="1614880"/>
            <a:ext cx="3647113" cy="364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608" y="1387736"/>
            <a:ext cx="11502889" cy="5142155"/>
          </a:xfrm>
        </p:spPr>
        <p:txBody>
          <a:bodyPr>
            <a:normAutofit fontScale="92500" lnSpcReduction="20000"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400" noProof="1"/>
              <a:t>Various job titles at the same time: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Mathematical competitions champion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Full Stack Technical Trainer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Senior Software Developer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Solution Architect &amp; Technical Lead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/>
              <a:t>One-man army @ </a:t>
            </a:r>
            <a:r>
              <a:rPr lang="en-US" sz="3000" noProof="1"/>
              <a:t>My Tested ASP.NET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400" noProof="1"/>
              <a:t>Contacts:</a:t>
            </a:r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>
                <a:hlinkClick r:id="rId3"/>
              </a:rPr>
              <a:t>https://github.com/ivaylokenov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>
                <a:hlinkClick r:id="rId4"/>
              </a:rPr>
              <a:t>https://facebook.com/ivaylo.kenov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000" noProof="1">
                <a:hlinkClick r:id="rId3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Ivaylo Kenov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3.ytimg.com/vi/wU0jMKRIcdo/maxresdefault.jpg">
            <a:extLst>
              <a:ext uri="{FF2B5EF4-FFF2-40B4-BE49-F238E27FC236}">
                <a16:creationId xmlns:a16="http://schemas.microsoft.com/office/drawing/2014/main" id="{7E834B49-C82D-4809-8573-9AD009AD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" y="1196125"/>
            <a:ext cx="11573492" cy="5201066"/>
          </a:xfrm>
        </p:spPr>
        <p:txBody>
          <a:bodyPr>
            <a:normAutofit fontScale="92500" lnSpcReduction="20000"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noProof="1"/>
              <a:t>Senior Full Stack Developer in SoftUni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10+ years in IT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8+ years of experience as a </a:t>
            </a:r>
            <a:br>
              <a:rPr lang="en-US" dirty="0"/>
            </a:br>
            <a:r>
              <a:rPr lang="en-US" dirty="0"/>
              <a:t>Technical Trainer in Telerik Academy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Front-end developer by heart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Software developer by need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Experience with all popular mobile platforms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Android, iOS, Windows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nl-NL" sz="3200" dirty="0"/>
              <a:t>Fluent in Node.js, .NET, Angular, Java, C++</a:t>
            </a:r>
            <a:endParaRPr lang="bg-BG" sz="3200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200" dirty="0"/>
              <a:t>"</a:t>
            </a:r>
            <a:r>
              <a:rPr lang="en-US" sz="3200" dirty="0"/>
              <a:t>30 under 30" – Forbes </a:t>
            </a:r>
            <a:r>
              <a:rPr lang="bg-BG" sz="3200" dirty="0"/>
              <a:t>2017</a:t>
            </a:r>
            <a:r>
              <a:rPr lang="en-US" sz="3200" dirty="0"/>
              <a:t> - Education</a:t>
            </a:r>
            <a:endParaRPr lang="nl-NL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Doncho Minkov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234465"/>
                </a:solidFill>
              </a:rPr>
              <a:t>Technical Lead and </a:t>
            </a:r>
            <a:br>
              <a:rPr lang="en-US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Software Architect @ SBTech</a:t>
            </a:r>
          </a:p>
          <a:p>
            <a:r>
              <a:rPr lang="en-US" sz="2800" dirty="0">
                <a:solidFill>
                  <a:srgbClr val="234465"/>
                </a:solidFill>
              </a:rPr>
              <a:t>Specialist in client software and</a:t>
            </a:r>
            <a:br>
              <a:rPr lang="en-US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 JavaScript programming</a:t>
            </a:r>
          </a:p>
          <a:p>
            <a:r>
              <a:rPr lang="en-US" sz="2800" dirty="0">
                <a:solidFill>
                  <a:srgbClr val="234465"/>
                </a:solidFill>
              </a:rPr>
              <a:t>His main task is to maintain and</a:t>
            </a:r>
            <a:br>
              <a:rPr lang="en-US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develop the SBTech end-user </a:t>
            </a:r>
            <a:br>
              <a:rPr lang="en-US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application architecture</a:t>
            </a:r>
          </a:p>
          <a:p>
            <a:r>
              <a:rPr lang="en-US" sz="2800" dirty="0">
                <a:solidFill>
                  <a:srgbClr val="234465"/>
                </a:solidFill>
              </a:rPr>
              <a:t>This includes responsive web </a:t>
            </a:r>
            <a:br>
              <a:rPr lang="en-US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applications, PWAs, native apps and 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Chaov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1349452"/>
            <a:ext cx="3870249" cy="4368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213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developer-entrepreneur</a:t>
            </a:r>
          </a:p>
          <a:p>
            <a:r>
              <a:rPr lang="en-US" dirty="0"/>
              <a:t>Google Developer Expert</a:t>
            </a:r>
            <a:endParaRPr lang="bg-BG" dirty="0"/>
          </a:p>
          <a:p>
            <a:r>
              <a:rPr lang="en-US" dirty="0"/>
              <a:t>Co-organizer of Angular Sofia and</a:t>
            </a:r>
            <a:br>
              <a:rPr lang="en-US" dirty="0"/>
            </a:br>
            <a:r>
              <a:rPr lang="en-US" dirty="0"/>
              <a:t>SofiaJS / BeerJS</a:t>
            </a:r>
          </a:p>
          <a:p>
            <a:r>
              <a:rPr lang="en-US" dirty="0"/>
              <a:t>Lecturer at Sofia University (FMI)</a:t>
            </a:r>
          </a:p>
          <a:p>
            <a:pPr lvl="1"/>
            <a:r>
              <a:rPr lang="en-US" dirty="0"/>
              <a:t>"Advanced JavaScript" course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Ilia Idakiev</a:t>
            </a:r>
            <a:endParaRPr lang="en-US" dirty="0"/>
          </a:p>
        </p:txBody>
      </p:sp>
      <p:pic>
        <p:nvPicPr>
          <p:cNvPr id="3" name="Picture 2" descr="A person in a black shirt&#10;&#10;Description automatically generated">
            <a:extLst>
              <a:ext uri="{FF2B5EF4-FFF2-40B4-BE49-F238E27FC236}">
                <a16:creationId xmlns:a16="http://schemas.microsoft.com/office/drawing/2014/main" id="{7905CC2A-3CA1-464D-B77E-88B715C31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1371600"/>
            <a:ext cx="3121343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27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5513-3031-4C19-B38E-CE8EC2147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trainer @ SoftUni </a:t>
            </a:r>
          </a:p>
          <a:p>
            <a:pPr lvl="1"/>
            <a:r>
              <a:rPr lang="en-US" dirty="0"/>
              <a:t>C++, C#, Java, Data Structures and others</a:t>
            </a:r>
          </a:p>
          <a:p>
            <a:r>
              <a:rPr lang="en-US" dirty="0"/>
              <a:t>Developer @ VirtualRacingSchool.com</a:t>
            </a:r>
          </a:p>
          <a:p>
            <a:pPr lvl="1"/>
            <a:r>
              <a:rPr lang="en-US" dirty="0"/>
              <a:t>Java, JavaScript, C++</a:t>
            </a:r>
          </a:p>
          <a:p>
            <a:r>
              <a:rPr lang="en-US" dirty="0"/>
              <a:t>Experience</a:t>
            </a:r>
          </a:p>
          <a:p>
            <a:pPr lvl="1"/>
            <a:r>
              <a:rPr lang="en-US" dirty="0"/>
              <a:t>4+ years training, 10+ years coding</a:t>
            </a:r>
          </a:p>
          <a:p>
            <a:r>
              <a:rPr lang="en-US" dirty="0"/>
              <a:t>Wrote a driving simulator once in high</a:t>
            </a:r>
            <a:br>
              <a:rPr lang="en-US" dirty="0"/>
            </a:br>
            <a:r>
              <a:rPr lang="en-US" dirty="0"/>
              <a:t> school (DriveFreeZ award)</a:t>
            </a:r>
          </a:p>
          <a:p>
            <a:r>
              <a:rPr lang="en-US" dirty="0"/>
              <a:t>Played around with OpenGL, Bullet Physics SDK, WinRT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C179-0D43-4AC7-BC52-8763FC32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Georgi Georgiev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5CE4F-615C-468E-81D9-C21DA6911D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96" y="1371600"/>
            <a:ext cx="3693004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18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Has Master Degree in Applied Mathematics</a:t>
            </a:r>
          </a:p>
          <a:p>
            <a:r>
              <a:rPr lang="en-US" sz="2800" dirty="0" smtClean="0"/>
              <a:t>Works in the IT industry since year 2000</a:t>
            </a:r>
          </a:p>
          <a:p>
            <a:r>
              <a:rPr lang="en-US" sz="2800" dirty="0" smtClean="0"/>
              <a:t>Works with Python since year 2009</a:t>
            </a:r>
          </a:p>
          <a:p>
            <a:r>
              <a:rPr lang="en-US" sz="2800" dirty="0" smtClean="0"/>
              <a:t>Since 2014 works as a senior Python Web </a:t>
            </a:r>
            <a:br>
              <a:rPr lang="en-US" sz="2800" dirty="0" smtClean="0"/>
            </a:br>
            <a:r>
              <a:rPr lang="en-US" sz="2800" dirty="0" smtClean="0"/>
              <a:t>developer</a:t>
            </a:r>
          </a:p>
          <a:p>
            <a:r>
              <a:rPr lang="en-US" sz="2800" dirty="0" smtClean="0"/>
              <a:t>Has many successful projects in the area</a:t>
            </a:r>
            <a:br>
              <a:rPr lang="en-US" sz="2800" dirty="0" smtClean="0"/>
            </a:br>
            <a:r>
              <a:rPr lang="en-US" sz="2800" dirty="0" smtClean="0"/>
              <a:t>of web applications and machine learning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Dobri Stoilov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5135" y="1442414"/>
            <a:ext cx="3272734" cy="4253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87348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Product Manager @ Historypin</a:t>
            </a:r>
            <a:endParaRPr lang="en-US" dirty="0"/>
          </a:p>
          <a:p>
            <a:r>
              <a:rPr lang="en-US" dirty="0"/>
              <a:t>1</a:t>
            </a:r>
            <a:r>
              <a:rPr lang="bg-BG" dirty="0"/>
              <a:t>7</a:t>
            </a:r>
            <a:r>
              <a:rPr lang="en-US" dirty="0"/>
              <a:t>+ years </a:t>
            </a:r>
            <a:r>
              <a:rPr lang="en-GB" dirty="0"/>
              <a:t>working with HTML &amp; CSS</a:t>
            </a:r>
          </a:p>
          <a:p>
            <a:r>
              <a:rPr lang="en-GB" dirty="0"/>
              <a:t>Working as a front end developer </a:t>
            </a:r>
            <a:br>
              <a:rPr lang="en-GB" dirty="0"/>
            </a:br>
            <a:r>
              <a:rPr lang="en-GB" dirty="0"/>
              <a:t>since he`s 18</a:t>
            </a:r>
            <a:endParaRPr lang="bg-BG" dirty="0"/>
          </a:p>
          <a:p>
            <a:r>
              <a:rPr lang="en-GB" dirty="0"/>
              <a:t>L</a:t>
            </a:r>
            <a:r>
              <a:rPr lang="en-US" dirty="0"/>
              <a:t>ikes the need for attention </a:t>
            </a:r>
            <a:br>
              <a:rPr lang="en-US" dirty="0"/>
            </a:br>
            <a:r>
              <a:rPr lang="en-US" dirty="0"/>
              <a:t>to the detail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Konstantin Dankov</a:t>
            </a:r>
            <a:endParaRPr lang="bg-BG" dirty="0"/>
          </a:p>
        </p:txBody>
      </p:sp>
      <p:pic>
        <p:nvPicPr>
          <p:cNvPr id="6" name="Picture 2" descr="http://i3.ytimg.com/vi/X7K4d-ozTqo/maxresdefault.jpg">
            <a:extLst>
              <a:ext uri="{FF2B5EF4-FFF2-40B4-BE49-F238E27FC236}">
                <a16:creationId xmlns:a16="http://schemas.microsoft.com/office/drawing/2014/main" id="{998C94C5-8E02-4FF1-A7BE-A3C2AE694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5" t="31" r="23" b="29068"/>
          <a:stretch/>
        </p:blipFill>
        <p:spPr bwMode="auto">
          <a:xfrm>
            <a:off x="7936076" y="1614880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346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2C3C4-1454-4FB8-8B85-E3D08717C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Software Engineer with 6 years of</a:t>
            </a:r>
            <a:br>
              <a:rPr lang="en-US" sz="3400" dirty="0"/>
            </a:br>
            <a:r>
              <a:rPr lang="en-US" sz="3400" dirty="0"/>
              <a:t>experience with</a:t>
            </a:r>
            <a:r>
              <a:rPr lang="bg-BG" sz="3400" dirty="0"/>
              <a:t> </a:t>
            </a:r>
            <a:r>
              <a:rPr lang="en-US" sz="3400" dirty="0"/>
              <a:t>various technologies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Bachelor of Informatics</a:t>
            </a:r>
            <a:endParaRPr lang="bg-BG" sz="3400" b="1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Teacher at TUES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5 years of experience as a Trainer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E87D8-A081-4693-B9C7-2E44EB3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Bankin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4C71D-BE5B-49C8-ADE8-214761CB27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3944-755F-44ED-A99F-8997164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5" y="1613392"/>
            <a:ext cx="4459442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008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72" y="1196125"/>
            <a:ext cx="11530326" cy="5201066"/>
          </a:xfrm>
        </p:spPr>
        <p:txBody>
          <a:bodyPr/>
          <a:lstStyle/>
          <a:p>
            <a:r>
              <a:rPr lang="en-US" dirty="0"/>
              <a:t>Solutions Architect @ ZenCodeo</a:t>
            </a:r>
          </a:p>
          <a:p>
            <a:r>
              <a:rPr lang="en-US" dirty="0"/>
              <a:t>15+ years in IT</a:t>
            </a:r>
          </a:p>
          <a:p>
            <a:r>
              <a:rPr lang="en-US" dirty="0"/>
              <a:t>Takes an active role in the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development of the </a:t>
            </a:r>
            <a:r>
              <a:rPr lang="bg-BG" dirty="0"/>
              <a:t/>
            </a:r>
            <a:br>
              <a:rPr lang="bg-BG" dirty="0"/>
            </a:br>
            <a:r>
              <a:rPr lang="en-US" dirty="0">
                <a:hlinkClick r:id="rId2"/>
              </a:rPr>
              <a:t>https://judge.softuni.bg/</a:t>
            </a:r>
            <a:endParaRPr lang="en-US" dirty="0"/>
          </a:p>
          <a:p>
            <a:r>
              <a:rPr lang="en-US" dirty="0"/>
              <a:t>Microsoft Certified Trainer</a:t>
            </a:r>
            <a:endParaRPr lang="en-GB" dirty="0"/>
          </a:p>
          <a:p>
            <a:r>
              <a:rPr lang="en-US" dirty="0"/>
              <a:t> </a:t>
            </a:r>
            <a:r>
              <a:rPr lang="en-US" dirty="0">
                <a:hlinkClick r:id="rId3"/>
              </a:rPr>
              <a:t>http://nikolay.it/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Kostov</a:t>
            </a:r>
            <a:endParaRPr lang="bg-BG" dirty="0"/>
          </a:p>
        </p:txBody>
      </p:sp>
      <p:pic>
        <p:nvPicPr>
          <p:cNvPr id="6" name="Picture 2" descr="http://i3.ytimg.com/vi/Dd40-_kYiVE/maxresdefault.jpg">
            <a:extLst>
              <a:ext uri="{FF2B5EF4-FFF2-40B4-BE49-F238E27FC236}">
                <a16:creationId xmlns:a16="http://schemas.microsoft.com/office/drawing/2014/main" id="{0545398E-344C-4ABE-8A44-B3830A68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4" t="662" r="120" b="29000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951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5" t="2974" r="21" b="29750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782" y="1196125"/>
            <a:ext cx="11538715" cy="5201066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Technical Trainer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80434" y="4907982"/>
            <a:ext cx="3428063" cy="982463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5847" y="1196125"/>
            <a:ext cx="5895751" cy="168968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3.ytimg.com/vi/HZzUfL866zY/maxresdefault.jpg">
            <a:extLst>
              <a:ext uri="{FF2B5EF4-FFF2-40B4-BE49-F238E27FC236}">
                <a16:creationId xmlns:a16="http://schemas.microsoft.com/office/drawing/2014/main" id="{0560E3A5-A111-4ED3-99C3-ECFDA0E98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4" t="186" r="3014" b="29909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782" y="1196125"/>
            <a:ext cx="11538715" cy="520106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Chief SharePoint Architect, </a:t>
            </a:r>
            <a:br>
              <a:rPr lang="en-GB" dirty="0"/>
            </a:br>
            <a:r>
              <a:rPr lang="en-GB" dirty="0"/>
              <a:t>Owner </a:t>
            </a:r>
            <a:r>
              <a:rPr lang="bg-BG" dirty="0"/>
              <a:t>@</a:t>
            </a:r>
            <a:r>
              <a:rPr lang="en-GB" dirty="0"/>
              <a:t> OneBit Software</a:t>
            </a:r>
            <a:endParaRPr lang="en-GB" noProof="1"/>
          </a:p>
          <a:p>
            <a:r>
              <a:rPr lang="en-GB" noProof="1"/>
              <a:t>Achieved two of highest degrees of</a:t>
            </a:r>
            <a:br>
              <a:rPr lang="en-GB" noProof="1"/>
            </a:br>
            <a:r>
              <a:rPr lang="en-GB" noProof="1"/>
              <a:t>technology certification</a:t>
            </a:r>
          </a:p>
          <a:p>
            <a:pPr lvl="1"/>
            <a:r>
              <a:rPr lang="en-GB" noProof="1"/>
              <a:t>Microsoft Certified Master</a:t>
            </a:r>
          </a:p>
          <a:p>
            <a:pPr lvl="1"/>
            <a:r>
              <a:rPr lang="en-GB" noProof="1"/>
              <a:t>Microsoft Certified Solution Master</a:t>
            </a:r>
          </a:p>
          <a:p>
            <a:r>
              <a:rPr lang="en-GB" dirty="0"/>
              <a:t>External consultant at </a:t>
            </a:r>
            <a:br>
              <a:rPr lang="en-GB" dirty="0"/>
            </a:br>
            <a:r>
              <a:rPr lang="en-GB" dirty="0"/>
              <a:t>"Office 365 Developer Patterns &amp; </a:t>
            </a:r>
            <a:br>
              <a:rPr lang="en-GB" dirty="0"/>
            </a:br>
            <a:r>
              <a:rPr lang="en-GB" dirty="0"/>
              <a:t>Practices Core Team" at Microsoft Redmond</a:t>
            </a:r>
            <a:endParaRPr lang="en-US" noProof="1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 Atanasov</a:t>
            </a:r>
            <a:endParaRPr lang="bg-BG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B4F8CE0-6670-470B-9CFE-2B9B24EBA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9946541" y="47381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337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development and </a:t>
            </a:r>
            <a:br>
              <a:rPr lang="en-GB" dirty="0"/>
            </a:br>
            <a:r>
              <a:rPr lang="en-GB" dirty="0"/>
              <a:t>consulting company</a:t>
            </a:r>
          </a:p>
          <a:p>
            <a:r>
              <a:rPr lang="en-GB" dirty="0"/>
              <a:t>Heavy involvement with the </a:t>
            </a:r>
            <a:br>
              <a:rPr lang="en-GB" dirty="0"/>
            </a:br>
            <a:r>
              <a:rPr lang="en-GB" dirty="0"/>
              <a:t>Microsoft SharePoint platform</a:t>
            </a:r>
          </a:p>
          <a:p>
            <a:r>
              <a:rPr lang="en-GB" dirty="0"/>
              <a:t>Winning and delivering some of </a:t>
            </a:r>
            <a:br>
              <a:rPr lang="en-GB" dirty="0"/>
            </a:br>
            <a:r>
              <a:rPr lang="en-GB" dirty="0"/>
              <a:t>the best SharePoint projects</a:t>
            </a:r>
          </a:p>
          <a:p>
            <a:r>
              <a:rPr lang="en-GB" dirty="0"/>
              <a:t>OneBit Survey Master</a:t>
            </a:r>
          </a:p>
          <a:p>
            <a:r>
              <a:rPr lang="en-GB" dirty="0"/>
              <a:t>OneBit Quick Poll</a:t>
            </a:r>
          </a:p>
          <a:p>
            <a:r>
              <a:rPr lang="en-US" dirty="0">
                <a:hlinkClick r:id="rId2"/>
              </a:rPr>
              <a:t>https://www.onebitsoftware.net/</a:t>
            </a:r>
            <a:endParaRPr lang="en-GB" dirty="0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ONEBIT SOFTWARE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3802302-B2B9-4B30-A6B7-B9F45F9D1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096000" y="1196125"/>
            <a:ext cx="5912498" cy="4336599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11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7092B-5542-43DD-B10D-233AD493A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Path and Opportunities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2D411-8DFC-4E11-9108-1F4D18BB5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choice is yours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7953B-E2E7-49DA-8245-2F3440272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Program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D8F54-DEF8-49F7-9F44-030B4C281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8600" y="1851311"/>
            <a:ext cx="7745976" cy="485473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C#, Java, PHP, JavaScript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5562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7804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67804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95562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830824" y="5531463"/>
            <a:ext cx="1922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8-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81584" y="4375787"/>
            <a:ext cx="762000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81584" y="4375787"/>
            <a:ext cx="2052042" cy="844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076584" y="4375787"/>
            <a:ext cx="1905000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34000" y="4375787"/>
            <a:ext cx="647584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491107"/>
            <a:ext cx="4562168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Fundamentals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753144" y="3358904"/>
            <a:ext cx="20153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477990" y="5337201"/>
            <a:ext cx="5223568" cy="706802"/>
            <a:chOff x="3503612" y="5666405"/>
            <a:chExt cx="4582043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90310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99342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 smtClean="0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  <a:endPara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40468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0E9A8F-5FF5-421B-B845-38F5472D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Trainee Program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CECB98-D954-433F-A177-6CA21FCB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1" y="1109938"/>
            <a:ext cx="10983558" cy="57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to the SoftUni Family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341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350530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0411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236" y="5655473"/>
            <a:ext cx="6476248" cy="774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07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75CD4-726C-4D51-AD6D-BE276A650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Partners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99787-FB31-4EEA-B5B9-D52C7158D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dirty="0"/>
              <a:t>services company</a:t>
            </a:r>
          </a:p>
          <a:p>
            <a:r>
              <a:rPr lang="en-GB" dirty="0"/>
              <a:t>Business Application 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b="1" dirty="0">
                <a:hlinkClick r:id="rId2"/>
              </a:rPr>
              <a:t>https://www.indeavr.com/en/careers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INDEAVR</a:t>
            </a:r>
          </a:p>
        </p:txBody>
      </p:sp>
      <p:pic>
        <p:nvPicPr>
          <p:cNvPr id="6" name="Indeavr" descr="Ð ÐµÐ·ÑÐ»ÑÐ°Ñ Ñ Ð¸Ð·Ð¾Ð±ÑÐ°Ð¶ÐµÐ½Ð¸Ðµ Ð·Ð° indeavr">
            <a:hlinkClick r:id="rId3"/>
            <a:extLst>
              <a:ext uri="{FF2B5EF4-FFF2-40B4-BE49-F238E27FC236}">
                <a16:creationId xmlns:a16="http://schemas.microsoft.com/office/drawing/2014/main" id="{A1C670DB-D1B3-4E0D-8DF9-A178995B9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6096000" y="1196124"/>
            <a:ext cx="5912498" cy="128870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Providing solutions to </a:t>
            </a:r>
            <a:br>
              <a:rPr lang="en-US" dirty="0"/>
            </a:br>
            <a:r>
              <a:rPr lang="en-US" dirty="0"/>
              <a:t>accelerate design, </a:t>
            </a:r>
            <a:br>
              <a:rPr lang="en-US" dirty="0"/>
            </a:br>
            <a:r>
              <a:rPr lang="en-US" dirty="0"/>
              <a:t>development, and collaboration</a:t>
            </a:r>
          </a:p>
          <a:p>
            <a:r>
              <a:rPr lang="en-GB" dirty="0"/>
              <a:t>Design</a:t>
            </a:r>
            <a:r>
              <a:rPr lang="en-US" dirty="0"/>
              <a:t>, Development &amp; UX</a:t>
            </a:r>
          </a:p>
          <a:p>
            <a:r>
              <a:rPr lang="en-US" dirty="0"/>
              <a:t>Angular, JavaScript, ASP.NET, WPF, Xamarin</a:t>
            </a:r>
          </a:p>
          <a:p>
            <a:r>
              <a:rPr lang="en-GB" dirty="0"/>
              <a:t>Bulgaria, USA, England, Japan, Uruguay, India</a:t>
            </a:r>
          </a:p>
          <a:p>
            <a:r>
              <a:rPr lang="en-US" dirty="0">
                <a:hlinkClick r:id="rId2"/>
              </a:rPr>
              <a:t>http://www.infragistics.com/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INFRAGISTICS</a:t>
            </a:r>
          </a:p>
        </p:txBody>
      </p:sp>
      <p:pic>
        <p:nvPicPr>
          <p:cNvPr id="6" name="Infragistics">
            <a:hlinkClick r:id="rId2"/>
            <a:extLst>
              <a:ext uri="{FF2B5EF4-FFF2-40B4-BE49-F238E27FC236}">
                <a16:creationId xmlns:a16="http://schemas.microsoft.com/office/drawing/2014/main" id="{2249BD32-CEBD-4E38-B383-5D93E273B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6096001" y="1196125"/>
            <a:ext cx="5912498" cy="90072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</a:t>
            </a:r>
            <a:r>
              <a:rPr lang="bg-BG" dirty="0"/>
              <a:t> </a:t>
            </a:r>
            <a:r>
              <a:rPr lang="en-US" dirty="0"/>
              <a:t>of innovative </a:t>
            </a:r>
            <a:br>
              <a:rPr lang="en-US" dirty="0"/>
            </a:br>
            <a:r>
              <a:rPr lang="en-US" dirty="0"/>
              <a:t>web projects</a:t>
            </a:r>
          </a:p>
          <a:p>
            <a:r>
              <a:rPr lang="en-GB" dirty="0"/>
              <a:t>40 clients in 15 countries</a:t>
            </a:r>
          </a:p>
          <a:p>
            <a:r>
              <a:rPr lang="en-GB" dirty="0"/>
              <a:t>Financial sector, blockchain, 	</a:t>
            </a:r>
            <a:br>
              <a:rPr lang="en-GB" dirty="0"/>
            </a:br>
            <a:r>
              <a:rPr lang="en-GB" dirty="0"/>
              <a:t>e-commerce, artificial intelligence, big data</a:t>
            </a:r>
          </a:p>
          <a:p>
            <a:r>
              <a:rPr lang="en-US" dirty="0"/>
              <a:t>Friendly community and availability for 100% remote 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US" dirty="0"/>
              <a:t>OTION SOFTWARE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3AD5D4FA-E7E3-4957-B259-CAE6C187A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10" t="-13610" r="-13610" b="-13610"/>
          <a:stretch/>
        </p:blipFill>
        <p:spPr>
          <a:xfrm>
            <a:off x="6708706" y="1196125"/>
            <a:ext cx="4683033" cy="2511809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539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One of the largest </a:t>
            </a:r>
            <a:br>
              <a:rPr lang="en-US" dirty="0"/>
            </a:br>
            <a:r>
              <a:rPr lang="en-US" dirty="0"/>
              <a:t>online marketing agencies </a:t>
            </a:r>
            <a:br>
              <a:rPr lang="en-US" dirty="0"/>
            </a:br>
            <a:r>
              <a:rPr lang="en-US" dirty="0"/>
              <a:t>in Eastern Europe.</a:t>
            </a:r>
          </a:p>
          <a:p>
            <a:r>
              <a:rPr lang="en-US" dirty="0"/>
              <a:t>Site optimization and online advertising</a:t>
            </a:r>
          </a:p>
          <a:p>
            <a:r>
              <a:rPr lang="en-US" dirty="0"/>
              <a:t>Bulgaria, Ukraine, Kazakhstan, Russia and USA</a:t>
            </a:r>
          </a:p>
          <a:p>
            <a:r>
              <a:rPr lang="en-US" b="1" dirty="0">
                <a:hlinkClick r:id="rId2"/>
              </a:rPr>
              <a:t>https://career.netpeak.bg/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NETPEAK</a:t>
            </a:r>
          </a:p>
        </p:txBody>
      </p:sp>
      <p:pic>
        <p:nvPicPr>
          <p:cNvPr id="6" name="Netpeak" descr="Ð ÐµÐ·ÑÐ»ÑÐ°Ñ Ñ Ð¸Ð·Ð¾Ð±ÑÐ°Ð¶ÐµÐ½Ð¸Ðµ Ð·Ð° netpeak">
            <a:hlinkClick r:id="rId3"/>
            <a:extLst>
              <a:ext uri="{FF2B5EF4-FFF2-40B4-BE49-F238E27FC236}">
                <a16:creationId xmlns:a16="http://schemas.microsoft.com/office/drawing/2014/main" id="{49ED5363-187C-4ED4-8D59-31A5D7314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6079941" y="1196125"/>
            <a:ext cx="5921657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7071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234465"/>
    </a:dk1>
    <a:lt1>
      <a:srgbClr val="FFA000"/>
    </a:lt1>
    <a:dk2>
      <a:srgbClr val="234465"/>
    </a:dk2>
    <a:lt2>
      <a:srgbClr val="FFFFFF"/>
    </a:lt2>
    <a:accent1>
      <a:srgbClr val="F7C86D"/>
    </a:accent1>
    <a:accent2>
      <a:srgbClr val="00B050"/>
    </a:accent2>
    <a:accent3>
      <a:srgbClr val="44A9F8"/>
    </a:accent3>
    <a:accent4>
      <a:srgbClr val="7030A0"/>
    </a:accent4>
    <a:accent5>
      <a:srgbClr val="67748E"/>
    </a:accent5>
    <a:accent6>
      <a:srgbClr val="F4F5F7"/>
    </a:accent6>
    <a:hlink>
      <a:srgbClr val="F2AC44"/>
    </a:hlink>
    <a:folHlink>
      <a:srgbClr val="F6C7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5594</TotalTime>
  <Words>1008</Words>
  <Application>Microsoft Office PowerPoint</Application>
  <PresentationFormat>Widescreen</PresentationFormat>
  <Paragraphs>276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Software University</vt:lpstr>
      <vt:lpstr>Table of Contents</vt:lpstr>
      <vt:lpstr>Questions?</vt:lpstr>
      <vt:lpstr>Welcome to the SoftUni Family</vt:lpstr>
      <vt:lpstr>PowerPoint Presentation</vt:lpstr>
      <vt:lpstr>INDEAVR</vt:lpstr>
      <vt:lpstr>INFRAGISTICS</vt:lpstr>
      <vt:lpstr>MOTION SOFTWARE</vt:lpstr>
      <vt:lpstr>NETPEAK</vt:lpstr>
      <vt:lpstr>POSTBANK</vt:lpstr>
      <vt:lpstr>SBTECH</vt:lpstr>
      <vt:lpstr>SMARTIT</vt:lpstr>
      <vt:lpstr>SOFTWAREGROUP</vt:lpstr>
      <vt:lpstr>SUPERHOSTING</vt:lpstr>
      <vt:lpstr>TELENOR</vt:lpstr>
      <vt:lpstr>XS SOFTWARE</vt:lpstr>
      <vt:lpstr>STEMO</vt:lpstr>
      <vt:lpstr>SoftUni Diamond Partners</vt:lpstr>
      <vt:lpstr>SoftUni Organizational Partners</vt:lpstr>
      <vt:lpstr>PowerPoint Presentation</vt:lpstr>
      <vt:lpstr>Svetlin Nakov</vt:lpstr>
      <vt:lpstr>Ivaylo Kenov</vt:lpstr>
      <vt:lpstr>Doncho Minkov</vt:lpstr>
      <vt:lpstr>Martin Chaov</vt:lpstr>
      <vt:lpstr>Ilia Idakiev</vt:lpstr>
      <vt:lpstr>Georgi Georgiev</vt:lpstr>
      <vt:lpstr>Dobri Stoilov</vt:lpstr>
      <vt:lpstr>Konstantin Dankov</vt:lpstr>
      <vt:lpstr>Nikolay Bankin</vt:lpstr>
      <vt:lpstr>Nikolay Kostov</vt:lpstr>
      <vt:lpstr>Stamo Petkov</vt:lpstr>
      <vt:lpstr>INFORMATION SERVICES</vt:lpstr>
      <vt:lpstr>Radi Atanasov</vt:lpstr>
      <vt:lpstr>ONEBIT SOFTWARE</vt:lpstr>
      <vt:lpstr>PowerPoint Presentation</vt:lpstr>
      <vt:lpstr>Internal Program</vt:lpstr>
      <vt:lpstr>Curriculum</vt:lpstr>
      <vt:lpstr>Trainee Program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creator>SoftUni Foundation</dc:creator>
  <cp:keywords>CODE, Career Orientation Days Event. Tech Module</cp:keywords>
  <cp:lastModifiedBy>rayanacheva10@gmail.com</cp:lastModifiedBy>
  <cp:revision>157</cp:revision>
  <dcterms:created xsi:type="dcterms:W3CDTF">2018-05-23T13:08:44Z</dcterms:created>
  <dcterms:modified xsi:type="dcterms:W3CDTF">2019-09-16T15:03:49Z</dcterms:modified>
  <cp:category>SoftUni, Software University</cp:category>
</cp:coreProperties>
</file>